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4C1CF-80C8-913E-EF22-30D4B147BC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A411EB-4F71-6DB2-0D2B-8ED1FCDF7F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9024E3-1518-E1B4-BB77-B421AB7549EB}"/>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5" name="Footer Placeholder 4">
            <a:extLst>
              <a:ext uri="{FF2B5EF4-FFF2-40B4-BE49-F238E27FC236}">
                <a16:creationId xmlns:a16="http://schemas.microsoft.com/office/drawing/2014/main" id="{437854E2-1F60-76EF-C1EA-66A5CE38F2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572097-80F0-5156-9818-3505A3B032A2}"/>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3814712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7FA3-D82B-62AC-A0E6-08BCC34AFA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411108-3437-4EBD-53A6-8DB619D986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404940-4951-AD39-B744-C04A018D56BB}"/>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5" name="Footer Placeholder 4">
            <a:extLst>
              <a:ext uri="{FF2B5EF4-FFF2-40B4-BE49-F238E27FC236}">
                <a16:creationId xmlns:a16="http://schemas.microsoft.com/office/drawing/2014/main" id="{60752286-4C1A-70D5-003E-E5F079B2FA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F855BC-CD75-819C-0C66-6347A1D824BE}"/>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2095279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1F266F-EEAE-F998-E606-016962772E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A5DCCB-0C2B-B6D5-E5C3-FA7216F846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836CFC-5950-3645-8D1A-96631AD342EC}"/>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5" name="Footer Placeholder 4">
            <a:extLst>
              <a:ext uri="{FF2B5EF4-FFF2-40B4-BE49-F238E27FC236}">
                <a16:creationId xmlns:a16="http://schemas.microsoft.com/office/drawing/2014/main" id="{12FF30D6-B533-33E8-21B7-1606B26F8E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5A4B74-3852-C36F-637B-87B94EAED642}"/>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242960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6EF1-7C07-C8B0-E6D7-58EBF0E84C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929F46-C1ED-0D2F-9194-559AD39605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B61ACD-0DF5-25F0-4AB7-E62AAF24FE7C}"/>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5" name="Footer Placeholder 4">
            <a:extLst>
              <a:ext uri="{FF2B5EF4-FFF2-40B4-BE49-F238E27FC236}">
                <a16:creationId xmlns:a16="http://schemas.microsoft.com/office/drawing/2014/main" id="{E5746208-DAC4-CD82-76B0-58E6DC1A33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B91AF7-8EAE-D1F2-833F-4B30B43BB8F5}"/>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354908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C536-EB1A-AC3D-0ADA-D3F47EC07E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366976-ADF9-2746-2B24-CBB31A123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E93CE-D52B-785F-EC72-D2522F238C6A}"/>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5" name="Footer Placeholder 4">
            <a:extLst>
              <a:ext uri="{FF2B5EF4-FFF2-40B4-BE49-F238E27FC236}">
                <a16:creationId xmlns:a16="http://schemas.microsoft.com/office/drawing/2014/main" id="{DDD97401-AE77-0A9E-156A-86FA4A996E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6AC693-4B0D-FD7B-DE20-B09678EF355D}"/>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36264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48B6-270B-1476-DF50-0E3F4033CA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9EA0F4-0ECD-BC46-E6E4-A835FE9B7F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FD8C1E-DE5E-CAE3-E800-EB100128BC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4726CF-F419-F0C4-3FA9-183C049A4427}"/>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6" name="Footer Placeholder 5">
            <a:extLst>
              <a:ext uri="{FF2B5EF4-FFF2-40B4-BE49-F238E27FC236}">
                <a16:creationId xmlns:a16="http://schemas.microsoft.com/office/drawing/2014/main" id="{7BB95934-9E14-C6C3-884C-EB08BDED41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76C258-EB10-E114-8394-EF1F2754A767}"/>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130247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D332-1EF2-D48D-01AA-CADA3144FE9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29C600-A93B-533D-C6C9-B5E36FC82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F22A66-7D5B-B5D2-3190-64D917CF3A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7AB26FC-5655-71E7-2942-B1CD15F51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D03834-89B0-EE16-F476-6365510360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A39063D-2C52-5D3D-F0BA-A8F5E15261AD}"/>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8" name="Footer Placeholder 7">
            <a:extLst>
              <a:ext uri="{FF2B5EF4-FFF2-40B4-BE49-F238E27FC236}">
                <a16:creationId xmlns:a16="http://schemas.microsoft.com/office/drawing/2014/main" id="{DD923258-4C26-9176-F991-AB6C19ED5B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9D9ABE0-2548-9A49-465C-F95F0483F180}"/>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3702299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1156-A42C-7B56-4356-824F8F36A8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01E336-ECF1-FE09-B61E-14D26277CFB4}"/>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4" name="Footer Placeholder 3">
            <a:extLst>
              <a:ext uri="{FF2B5EF4-FFF2-40B4-BE49-F238E27FC236}">
                <a16:creationId xmlns:a16="http://schemas.microsoft.com/office/drawing/2014/main" id="{BA6ECDFD-9CCA-1FD0-0A0C-A1CBB8C333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E1B6EC-9570-FB3D-5269-C5C4015CBA27}"/>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2123909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700A0-F6F4-E31A-229C-4E0AF8507D28}"/>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3" name="Footer Placeholder 2">
            <a:extLst>
              <a:ext uri="{FF2B5EF4-FFF2-40B4-BE49-F238E27FC236}">
                <a16:creationId xmlns:a16="http://schemas.microsoft.com/office/drawing/2014/main" id="{D072958D-8975-3B66-0EE9-E82F9072BF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5F82038-7603-3281-1888-F72F39443081}"/>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2518552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D4C3-F12A-12E3-715D-11F3168F7A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3B7E11-E8F5-83B0-AEF3-3520390DCF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E9122C-9AFA-BB84-0814-F183C1775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5215E3-D5BF-014E-F0BB-3B9156616783}"/>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6" name="Footer Placeholder 5">
            <a:extLst>
              <a:ext uri="{FF2B5EF4-FFF2-40B4-BE49-F238E27FC236}">
                <a16:creationId xmlns:a16="http://schemas.microsoft.com/office/drawing/2014/main" id="{EBCE75CB-AFE1-3E7D-3543-F37F867217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A46AAD-BF70-89FF-9DB1-E97F3EA1D2CD}"/>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2457322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E3EA-56B1-8C91-CB73-4C59966FE6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A1DCD6-A82F-6493-6D3B-EDEDEF918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035773-6C90-30FB-93BC-345D6DD12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9574C-80BB-3656-8DCA-64D7ED58706D}"/>
              </a:ext>
            </a:extLst>
          </p:cNvPr>
          <p:cNvSpPr>
            <a:spLocks noGrp="1"/>
          </p:cNvSpPr>
          <p:nvPr>
            <p:ph type="dt" sz="half" idx="10"/>
          </p:nvPr>
        </p:nvSpPr>
        <p:spPr/>
        <p:txBody>
          <a:bodyPr/>
          <a:lstStyle/>
          <a:p>
            <a:fld id="{748CC120-AB88-40D5-A356-3F8D2110D0B7}" type="datetimeFigureOut">
              <a:rPr lang="en-IN" smtClean="0"/>
              <a:t>29-4-23</a:t>
            </a:fld>
            <a:endParaRPr lang="en-IN"/>
          </a:p>
        </p:txBody>
      </p:sp>
      <p:sp>
        <p:nvSpPr>
          <p:cNvPr id="6" name="Footer Placeholder 5">
            <a:extLst>
              <a:ext uri="{FF2B5EF4-FFF2-40B4-BE49-F238E27FC236}">
                <a16:creationId xmlns:a16="http://schemas.microsoft.com/office/drawing/2014/main" id="{82FC00BE-6125-D6F8-1174-05DF387C8D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D39CFA-468A-8582-1A12-A21E16B243B2}"/>
              </a:ext>
            </a:extLst>
          </p:cNvPr>
          <p:cNvSpPr>
            <a:spLocks noGrp="1"/>
          </p:cNvSpPr>
          <p:nvPr>
            <p:ph type="sldNum" sz="quarter" idx="12"/>
          </p:nvPr>
        </p:nvSpPr>
        <p:spPr/>
        <p:txBody>
          <a:bodyPr/>
          <a:lstStyle/>
          <a:p>
            <a:fld id="{F6735DF4-0384-4647-A1E8-E964D137F1A8}" type="slidenum">
              <a:rPr lang="en-IN" smtClean="0"/>
              <a:t>‹#›</a:t>
            </a:fld>
            <a:endParaRPr lang="en-IN"/>
          </a:p>
        </p:txBody>
      </p:sp>
    </p:spTree>
    <p:extLst>
      <p:ext uri="{BB962C8B-B14F-4D97-AF65-F5344CB8AC3E}">
        <p14:creationId xmlns:p14="http://schemas.microsoft.com/office/powerpoint/2010/main" val="219938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F1895-9202-0DE5-1D64-81138E1C3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7B0C17-5DD1-E31B-6CFA-C8E6158FAA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E575A6-E97F-8790-2301-68CB499F5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8CC120-AB88-40D5-A356-3F8D2110D0B7}" type="datetimeFigureOut">
              <a:rPr lang="en-IN" smtClean="0"/>
              <a:t>29-4-23</a:t>
            </a:fld>
            <a:endParaRPr lang="en-IN"/>
          </a:p>
        </p:txBody>
      </p:sp>
      <p:sp>
        <p:nvSpPr>
          <p:cNvPr id="5" name="Footer Placeholder 4">
            <a:extLst>
              <a:ext uri="{FF2B5EF4-FFF2-40B4-BE49-F238E27FC236}">
                <a16:creationId xmlns:a16="http://schemas.microsoft.com/office/drawing/2014/main" id="{96FD36C4-628E-40CF-4CD0-EE27BCBED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BD2997-08FF-01BA-1C1E-152CB4C8EC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35DF4-0384-4647-A1E8-E964D137F1A8}" type="slidenum">
              <a:rPr lang="en-IN" smtClean="0"/>
              <a:t>‹#›</a:t>
            </a:fld>
            <a:endParaRPr lang="en-IN"/>
          </a:p>
        </p:txBody>
      </p:sp>
    </p:spTree>
    <p:extLst>
      <p:ext uri="{BB962C8B-B14F-4D97-AF65-F5344CB8AC3E}">
        <p14:creationId xmlns:p14="http://schemas.microsoft.com/office/powerpoint/2010/main" val="1763670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547F1D-9F46-6095-1C30-F3A4DC674939}"/>
              </a:ext>
            </a:extLst>
          </p:cNvPr>
          <p:cNvSpPr txBox="1"/>
          <p:nvPr/>
        </p:nvSpPr>
        <p:spPr>
          <a:xfrm>
            <a:off x="6810375" y="445264"/>
            <a:ext cx="6096000" cy="2862322"/>
          </a:xfrm>
          <a:prstGeom prst="rect">
            <a:avLst/>
          </a:prstGeom>
          <a:noFill/>
        </p:spPr>
        <p:txBody>
          <a:bodyPr wrap="square">
            <a:spAutoFit/>
          </a:bodyPr>
          <a:lstStyle/>
          <a:p>
            <a:r>
              <a:rPr lang="en-US" sz="3600" dirty="0">
                <a:latin typeface="Algerian" panose="04020705040A02060702" pitchFamily="82" charset="0"/>
              </a:rPr>
              <a:t>Project</a:t>
            </a:r>
          </a:p>
          <a:p>
            <a:r>
              <a:rPr lang="en-US" sz="3600" dirty="0">
                <a:latin typeface="Algerian" panose="04020705040A02060702" pitchFamily="82" charset="0"/>
              </a:rPr>
              <a:t> 	 	on </a:t>
            </a:r>
          </a:p>
          <a:p>
            <a:r>
              <a:rPr lang="en-US" sz="3600" dirty="0">
                <a:latin typeface="Algerian" panose="04020705040A02060702" pitchFamily="82" charset="0"/>
              </a:rPr>
              <a:t>	supermarket </a:t>
            </a:r>
          </a:p>
          <a:p>
            <a:r>
              <a:rPr lang="en-US" sz="3600" dirty="0">
                <a:latin typeface="Algerian" panose="04020705040A02060702" pitchFamily="82" charset="0"/>
              </a:rPr>
              <a:t>			Billing</a:t>
            </a:r>
          </a:p>
          <a:p>
            <a:r>
              <a:rPr lang="en-US" sz="3600" dirty="0">
                <a:latin typeface="Algerian" panose="04020705040A02060702" pitchFamily="82" charset="0"/>
              </a:rPr>
              <a:t> 			       System</a:t>
            </a:r>
            <a:endParaRPr lang="en-IN" sz="3600" dirty="0">
              <a:latin typeface="Algerian" panose="04020705040A02060702" pitchFamily="82" charset="0"/>
            </a:endParaRPr>
          </a:p>
        </p:txBody>
      </p:sp>
      <p:sp>
        <p:nvSpPr>
          <p:cNvPr id="5" name="TextBox 4">
            <a:extLst>
              <a:ext uri="{FF2B5EF4-FFF2-40B4-BE49-F238E27FC236}">
                <a16:creationId xmlns:a16="http://schemas.microsoft.com/office/drawing/2014/main" id="{DCDBD9C9-9136-BD54-5B66-1843D506DD2A}"/>
              </a:ext>
            </a:extLst>
          </p:cNvPr>
          <p:cNvSpPr txBox="1"/>
          <p:nvPr/>
        </p:nvSpPr>
        <p:spPr>
          <a:xfrm>
            <a:off x="8943975" y="4953000"/>
            <a:ext cx="6807993" cy="1569660"/>
          </a:xfrm>
          <a:prstGeom prst="rect">
            <a:avLst/>
          </a:prstGeom>
          <a:noFill/>
        </p:spPr>
        <p:txBody>
          <a:bodyPr wrap="square">
            <a:spAutoFit/>
          </a:bodyPr>
          <a:lstStyle/>
          <a:p>
            <a:r>
              <a:rPr lang="en-US" sz="2400" dirty="0">
                <a:latin typeface="Algerian" panose="04020705040A02060702" pitchFamily="82" charset="0"/>
              </a:rPr>
              <a:t>DONE BY:</a:t>
            </a:r>
          </a:p>
          <a:p>
            <a:r>
              <a:rPr lang="en-US" sz="2400" dirty="0">
                <a:latin typeface="Algerian" panose="04020705040A02060702" pitchFamily="82" charset="0"/>
              </a:rPr>
              <a:t>	PAVAN SAI</a:t>
            </a:r>
          </a:p>
          <a:p>
            <a:r>
              <a:rPr lang="en-US" sz="2400" dirty="0">
                <a:latin typeface="Algerian" panose="04020705040A02060702" pitchFamily="82" charset="0"/>
              </a:rPr>
              <a:t>	SAI KIRAN</a:t>
            </a:r>
          </a:p>
          <a:p>
            <a:r>
              <a:rPr lang="en-US" sz="2400" dirty="0">
                <a:latin typeface="Algerian" panose="04020705040A02060702" pitchFamily="82" charset="0"/>
              </a:rPr>
              <a:t>	DEVI SREE</a:t>
            </a:r>
            <a:endParaRPr lang="en-IN" sz="2400" dirty="0">
              <a:latin typeface="Algerian" panose="04020705040A02060702" pitchFamily="82" charset="0"/>
            </a:endParaRPr>
          </a:p>
        </p:txBody>
      </p:sp>
    </p:spTree>
    <p:extLst>
      <p:ext uri="{BB962C8B-B14F-4D97-AF65-F5344CB8AC3E}">
        <p14:creationId xmlns:p14="http://schemas.microsoft.com/office/powerpoint/2010/main" val="21177597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l="-17000" r="-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5A1F7F-0EA8-A8A2-738B-8C23AE6F9CE5}"/>
              </a:ext>
            </a:extLst>
          </p:cNvPr>
          <p:cNvSpPr txBox="1"/>
          <p:nvPr/>
        </p:nvSpPr>
        <p:spPr>
          <a:xfrm>
            <a:off x="314325" y="0"/>
            <a:ext cx="6096000"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BILLING PAGE</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D8F6171-3E26-C210-F6C2-3FA252AA1AAD}"/>
              </a:ext>
            </a:extLst>
          </p:cNvPr>
          <p:cNvSpPr txBox="1"/>
          <p:nvPr/>
        </p:nvSpPr>
        <p:spPr>
          <a:xfrm>
            <a:off x="1066799" y="716287"/>
            <a:ext cx="7001436" cy="1323439"/>
          </a:xfrm>
          <a:prstGeom prst="rect">
            <a:avLst/>
          </a:prstGeom>
          <a:noFill/>
        </p:spPr>
        <p:txBody>
          <a:bodyPr wrap="square">
            <a:spAutoFit/>
          </a:bodyPr>
          <a:lstStyle/>
          <a:p>
            <a:r>
              <a:rPr lang="en-US" sz="2000" dirty="0">
                <a:solidFill>
                  <a:schemeClr val="bg1"/>
                </a:solidFill>
                <a:latin typeface="inter-regular"/>
              </a:rPr>
              <a:t>B</a:t>
            </a:r>
            <a:r>
              <a:rPr lang="en-IN" sz="2000" dirty="0" err="1">
                <a:solidFill>
                  <a:schemeClr val="bg1"/>
                </a:solidFill>
                <a:latin typeface="inter-regular"/>
              </a:rPr>
              <a:t>illing</a:t>
            </a:r>
            <a:r>
              <a:rPr lang="en-IN" sz="2000" dirty="0">
                <a:solidFill>
                  <a:schemeClr val="bg1"/>
                </a:solidFill>
                <a:latin typeface="inter-regular"/>
              </a:rPr>
              <a:t> Page consists of  General information of customer like  Mobile No, Name of the customer and Items purchased by the Customer and its prices and Total Money of the items including GST</a:t>
            </a:r>
            <a:endParaRPr lang="en-IN" sz="2000" dirty="0">
              <a:solidFill>
                <a:schemeClr val="bg1"/>
              </a:solidFill>
            </a:endParaRPr>
          </a:p>
        </p:txBody>
      </p:sp>
      <p:pic>
        <p:nvPicPr>
          <p:cNvPr id="3" name="Picture 2">
            <a:extLst>
              <a:ext uri="{FF2B5EF4-FFF2-40B4-BE49-F238E27FC236}">
                <a16:creationId xmlns:a16="http://schemas.microsoft.com/office/drawing/2014/main" id="{FF0D8732-70BE-3B53-E71A-12F27151B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737" y="1945341"/>
            <a:ext cx="4381898" cy="4805338"/>
          </a:xfrm>
          <a:prstGeom prst="rect">
            <a:avLst/>
          </a:prstGeom>
        </p:spPr>
      </p:pic>
    </p:spTree>
    <p:extLst>
      <p:ext uri="{BB962C8B-B14F-4D97-AF65-F5344CB8AC3E}">
        <p14:creationId xmlns:p14="http://schemas.microsoft.com/office/powerpoint/2010/main" val="229697200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785518-6A40-9ED7-7D84-31D09E2FADE9}"/>
              </a:ext>
            </a:extLst>
          </p:cNvPr>
          <p:cNvSpPr txBox="1"/>
          <p:nvPr/>
        </p:nvSpPr>
        <p:spPr>
          <a:xfrm>
            <a:off x="6343649" y="3552824"/>
            <a:ext cx="5848351" cy="1569660"/>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rgbClr val="202124"/>
                </a:solidFill>
                <a:effectLst/>
                <a:latin typeface="Times New Roman" panose="02020603050405020304" pitchFamily="18" charset="0"/>
                <a:cs typeface="Times New Roman" panose="02020603050405020304" pitchFamily="18" charset="0"/>
              </a:rPr>
              <a:t>The supermarket billing system is built to </a:t>
            </a:r>
            <a:r>
              <a:rPr lang="en-US" sz="2400" i="0" dirty="0">
                <a:solidFill>
                  <a:srgbClr val="202124"/>
                </a:solidFill>
                <a:effectLst/>
                <a:latin typeface="Times New Roman" panose="02020603050405020304" pitchFamily="18" charset="0"/>
                <a:cs typeface="Times New Roman" panose="02020603050405020304" pitchFamily="18" charset="0"/>
              </a:rPr>
              <a:t>help supermarkets calculate and display bills and serve the customer in a faster </a:t>
            </a:r>
          </a:p>
          <a:p>
            <a:r>
              <a:rPr lang="en-US" sz="2400" i="0" dirty="0">
                <a:solidFill>
                  <a:srgbClr val="202124"/>
                </a:solidFill>
                <a:effectLst/>
                <a:latin typeface="Times New Roman" panose="02020603050405020304" pitchFamily="18" charset="0"/>
                <a:cs typeface="Times New Roman" panose="02020603050405020304" pitchFamily="18" charset="0"/>
              </a:rPr>
              <a:t>    and efficient manner</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3947BAB-9554-0528-54F2-8314C0626A71}"/>
              </a:ext>
            </a:extLst>
          </p:cNvPr>
          <p:cNvSpPr txBox="1"/>
          <p:nvPr/>
        </p:nvSpPr>
        <p:spPr>
          <a:xfrm>
            <a:off x="7248525" y="1781472"/>
            <a:ext cx="6591300" cy="584775"/>
          </a:xfrm>
          <a:prstGeom prst="rect">
            <a:avLst/>
          </a:prstGeom>
          <a:noFill/>
        </p:spPr>
        <p:txBody>
          <a:bodyPr wrap="square">
            <a:spAutoFit/>
          </a:bodyPr>
          <a:lstStyle/>
          <a:p>
            <a:r>
              <a:rPr lang="en-US" sz="3200" b="1" u="sng" dirty="0">
                <a:solidFill>
                  <a:schemeClr val="tx1">
                    <a:lumMod val="95000"/>
                    <a:lumOff val="5000"/>
                  </a:schemeClr>
                </a:solidFill>
                <a:latin typeface="Times New Roman" panose="02020603050405020304" pitchFamily="18" charset="0"/>
                <a:cs typeface="Times New Roman" panose="02020603050405020304" pitchFamily="18" charset="0"/>
              </a:rPr>
              <a:t>FUTURE SCOPE:</a:t>
            </a:r>
            <a:endParaRPr lang="en-IN" sz="3200" b="1" u="sng"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01952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25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98239-A3D3-C8DF-9828-5104B4DC97D0}"/>
              </a:ext>
            </a:extLst>
          </p:cNvPr>
          <p:cNvSpPr txBox="1"/>
          <p:nvPr/>
        </p:nvSpPr>
        <p:spPr>
          <a:xfrm>
            <a:off x="561975" y="891659"/>
            <a:ext cx="6096000" cy="584775"/>
          </a:xfrm>
          <a:prstGeom prst="rect">
            <a:avLst/>
          </a:prstGeom>
          <a:noFill/>
        </p:spPr>
        <p:txBody>
          <a:bodyPr wrap="square">
            <a:spAutoFit/>
          </a:bodyPr>
          <a:lstStyle/>
          <a:p>
            <a:r>
              <a:rPr lang="en-US" sz="3200" u="sng" dirty="0">
                <a:solidFill>
                  <a:schemeClr val="bg1"/>
                </a:solidFill>
                <a:latin typeface="Times New Roman" panose="02020603050405020304" pitchFamily="18" charset="0"/>
                <a:cs typeface="Times New Roman" panose="02020603050405020304" pitchFamily="18" charset="0"/>
              </a:rPr>
              <a:t>C</a:t>
            </a:r>
            <a:r>
              <a:rPr lang="en-IN" sz="3200" u="sng" dirty="0">
                <a:solidFill>
                  <a:schemeClr val="bg1"/>
                </a:solidFill>
                <a:latin typeface="Times New Roman" panose="02020603050405020304" pitchFamily="18" charset="0"/>
                <a:cs typeface="Times New Roman" panose="02020603050405020304" pitchFamily="18" charset="0"/>
              </a:rPr>
              <a:t>ONCLUSION:</a:t>
            </a:r>
          </a:p>
        </p:txBody>
      </p:sp>
      <p:sp>
        <p:nvSpPr>
          <p:cNvPr id="5" name="TextBox 4">
            <a:extLst>
              <a:ext uri="{FF2B5EF4-FFF2-40B4-BE49-F238E27FC236}">
                <a16:creationId xmlns:a16="http://schemas.microsoft.com/office/drawing/2014/main" id="{CDB344CD-2389-8790-34DD-13F4AA6D21E3}"/>
              </a:ext>
            </a:extLst>
          </p:cNvPr>
          <p:cNvSpPr txBox="1"/>
          <p:nvPr/>
        </p:nvSpPr>
        <p:spPr>
          <a:xfrm>
            <a:off x="1238250" y="2234684"/>
            <a:ext cx="6096000" cy="1323439"/>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We have successfully completed the project, and designed supermarket billing system. It is crucial for the efficient operation of modern retail stores. It improves accuracy, reduces manual errors.</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01934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206ACE-B935-8397-1881-6B1531C35FD8}"/>
              </a:ext>
            </a:extLst>
          </p:cNvPr>
          <p:cNvSpPr txBox="1"/>
          <p:nvPr/>
        </p:nvSpPr>
        <p:spPr>
          <a:xfrm>
            <a:off x="6391275" y="5073134"/>
            <a:ext cx="6096000" cy="1692771"/>
          </a:xfrm>
          <a:prstGeom prst="rect">
            <a:avLst/>
          </a:prstGeom>
          <a:noFill/>
        </p:spPr>
        <p:txBody>
          <a:bodyPr wrap="square">
            <a:spAutoFit/>
          </a:bodyPr>
          <a:lstStyle/>
          <a:p>
            <a:r>
              <a:rPr lang="en-US" sz="3200" b="1" dirty="0">
                <a:latin typeface="Brush Script MT" panose="03060802040406070304" pitchFamily="66" charset="0"/>
              </a:rPr>
              <a:t>Signing off</a:t>
            </a:r>
          </a:p>
          <a:p>
            <a:endParaRPr lang="en-IN" b="1" dirty="0">
              <a:latin typeface="Brush Script MT" panose="03060802040406070304" pitchFamily="66" charset="0"/>
            </a:endParaRPr>
          </a:p>
          <a:p>
            <a:r>
              <a:rPr lang="en-IN" b="1" dirty="0">
                <a:latin typeface="Brush Script MT" panose="03060802040406070304" pitchFamily="66" charset="0"/>
              </a:rPr>
              <a:t>Pavan </a:t>
            </a:r>
            <a:r>
              <a:rPr lang="en-IN" b="1" dirty="0" err="1">
                <a:latin typeface="Brush Script MT" panose="03060802040406070304" pitchFamily="66" charset="0"/>
              </a:rPr>
              <a:t>sai</a:t>
            </a:r>
            <a:endParaRPr lang="en-IN" b="1" dirty="0">
              <a:latin typeface="Brush Script MT" panose="03060802040406070304" pitchFamily="66" charset="0"/>
            </a:endParaRPr>
          </a:p>
          <a:p>
            <a:r>
              <a:rPr lang="en-IN" b="1" dirty="0">
                <a:latin typeface="Brush Script MT" panose="03060802040406070304" pitchFamily="66" charset="0"/>
              </a:rPr>
              <a:t>Sai </a:t>
            </a:r>
            <a:r>
              <a:rPr lang="en-IN" b="1" dirty="0" err="1">
                <a:latin typeface="Brush Script MT" panose="03060802040406070304" pitchFamily="66" charset="0"/>
              </a:rPr>
              <a:t>kiran</a:t>
            </a:r>
            <a:endParaRPr lang="en-IN" b="1" dirty="0">
              <a:latin typeface="Brush Script MT" panose="03060802040406070304" pitchFamily="66" charset="0"/>
            </a:endParaRPr>
          </a:p>
          <a:p>
            <a:r>
              <a:rPr lang="en-IN" b="1" dirty="0">
                <a:latin typeface="Brush Script MT" panose="03060802040406070304" pitchFamily="66" charset="0"/>
              </a:rPr>
              <a:t>Devi </a:t>
            </a:r>
            <a:r>
              <a:rPr lang="en-IN" b="1" dirty="0" err="1">
                <a:latin typeface="Brush Script MT" panose="03060802040406070304" pitchFamily="66" charset="0"/>
              </a:rPr>
              <a:t>sree</a:t>
            </a:r>
            <a:endParaRPr lang="en-US" b="1" dirty="0">
              <a:latin typeface="Brush Script MT" panose="03060802040406070304" pitchFamily="66" charset="0"/>
            </a:endParaRPr>
          </a:p>
        </p:txBody>
      </p:sp>
    </p:spTree>
    <p:extLst>
      <p:ext uri="{BB962C8B-B14F-4D97-AF65-F5344CB8AC3E}">
        <p14:creationId xmlns:p14="http://schemas.microsoft.com/office/powerpoint/2010/main" val="61438855"/>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E0D20-2FB2-DE82-210A-BA56A7B87648}"/>
              </a:ext>
            </a:extLst>
          </p:cNvPr>
          <p:cNvSpPr txBox="1"/>
          <p:nvPr/>
        </p:nvSpPr>
        <p:spPr>
          <a:xfrm>
            <a:off x="971550" y="729734"/>
            <a:ext cx="6096000" cy="646331"/>
          </a:xfrm>
          <a:prstGeom prst="rect">
            <a:avLst/>
          </a:prstGeom>
          <a:noFill/>
        </p:spPr>
        <p:txBody>
          <a:bodyPr wrap="square">
            <a:spAutoFit/>
          </a:bodyPr>
          <a:lstStyle/>
          <a:p>
            <a:r>
              <a:rPr lang="en-US" sz="3600" dirty="0">
                <a:solidFill>
                  <a:schemeClr val="bg1"/>
                </a:solidFill>
                <a:latin typeface="Algerian" panose="04020705040A02060702" pitchFamily="82" charset="0"/>
                <a:cs typeface="Times New Roman" panose="02020603050405020304" pitchFamily="18" charset="0"/>
              </a:rPr>
              <a:t>C</a:t>
            </a:r>
            <a:r>
              <a:rPr lang="en-IN" sz="3600" dirty="0">
                <a:solidFill>
                  <a:schemeClr val="bg1"/>
                </a:solidFill>
                <a:latin typeface="Algerian" panose="04020705040A02060702" pitchFamily="82" charset="0"/>
                <a:cs typeface="Times New Roman" panose="02020603050405020304" pitchFamily="18" charset="0"/>
              </a:rPr>
              <a:t>ONTENT</a:t>
            </a:r>
          </a:p>
        </p:txBody>
      </p:sp>
      <p:sp>
        <p:nvSpPr>
          <p:cNvPr id="5" name="TextBox 4">
            <a:extLst>
              <a:ext uri="{FF2B5EF4-FFF2-40B4-BE49-F238E27FC236}">
                <a16:creationId xmlns:a16="http://schemas.microsoft.com/office/drawing/2014/main" id="{A860C486-8B91-AC12-2491-C660EF36D0F5}"/>
              </a:ext>
            </a:extLst>
          </p:cNvPr>
          <p:cNvSpPr txBox="1"/>
          <p:nvPr/>
        </p:nvSpPr>
        <p:spPr>
          <a:xfrm>
            <a:off x="800100" y="2459504"/>
            <a:ext cx="6096000" cy="2308324"/>
          </a:xfrm>
          <a:prstGeom prst="rect">
            <a:avLst/>
          </a:prstGeom>
          <a:noFill/>
        </p:spPr>
        <p:txBody>
          <a:bodyPr wrap="square">
            <a:spAutoFit/>
          </a:bodyPr>
          <a:lstStyle/>
          <a:p>
            <a:pPr marL="342900" indent="-342900">
              <a:buFont typeface="Wingdings" panose="05000000000000000000" pitchFamily="2" charset="2"/>
              <a:buChar char="Ø"/>
            </a:pPr>
            <a:r>
              <a:rPr lang="en-US" sz="2400" dirty="0">
                <a:solidFill>
                  <a:schemeClr val="bg2"/>
                </a:solidFill>
              </a:rPr>
              <a:t>TITLE</a:t>
            </a:r>
          </a:p>
          <a:p>
            <a:pPr marL="342900" indent="-342900">
              <a:buFont typeface="Wingdings" panose="05000000000000000000" pitchFamily="2" charset="2"/>
              <a:buChar char="Ø"/>
            </a:pPr>
            <a:r>
              <a:rPr lang="en-US" sz="2400" dirty="0">
                <a:solidFill>
                  <a:schemeClr val="bg2"/>
                </a:solidFill>
              </a:rPr>
              <a:t>I</a:t>
            </a:r>
            <a:r>
              <a:rPr lang="en-IN" sz="2400" dirty="0">
                <a:solidFill>
                  <a:schemeClr val="bg2"/>
                </a:solidFill>
              </a:rPr>
              <a:t>NTRODUCTION </a:t>
            </a:r>
          </a:p>
          <a:p>
            <a:pPr marL="342900" indent="-342900">
              <a:buFont typeface="Wingdings" panose="05000000000000000000" pitchFamily="2" charset="2"/>
              <a:buChar char="Ø"/>
            </a:pPr>
            <a:r>
              <a:rPr lang="en-IN" sz="2400" dirty="0">
                <a:solidFill>
                  <a:schemeClr val="bg2"/>
                </a:solidFill>
              </a:rPr>
              <a:t>MODULES</a:t>
            </a:r>
          </a:p>
          <a:p>
            <a:pPr marL="342900" indent="-342900">
              <a:buFont typeface="Wingdings" panose="05000000000000000000" pitchFamily="2" charset="2"/>
              <a:buChar char="Ø"/>
            </a:pPr>
            <a:r>
              <a:rPr lang="en-IN" sz="2400" dirty="0">
                <a:solidFill>
                  <a:schemeClr val="bg2"/>
                </a:solidFill>
              </a:rPr>
              <a:t>SCREENSHOTS</a:t>
            </a:r>
          </a:p>
          <a:p>
            <a:pPr marL="342900" indent="-342900">
              <a:buFont typeface="Wingdings" panose="05000000000000000000" pitchFamily="2" charset="2"/>
              <a:buChar char="Ø"/>
            </a:pPr>
            <a:r>
              <a:rPr lang="en-IN" sz="2400" dirty="0">
                <a:solidFill>
                  <a:schemeClr val="bg2"/>
                </a:solidFill>
              </a:rPr>
              <a:t>FUTURE SCOPE</a:t>
            </a:r>
          </a:p>
          <a:p>
            <a:pPr marL="342900" indent="-342900">
              <a:buFont typeface="Wingdings" panose="05000000000000000000" pitchFamily="2" charset="2"/>
              <a:buChar char="Ø"/>
            </a:pPr>
            <a:r>
              <a:rPr lang="en-IN" sz="2400" dirty="0">
                <a:solidFill>
                  <a:schemeClr val="bg2"/>
                </a:solidFill>
              </a:rPr>
              <a:t>CONCLUSION</a:t>
            </a:r>
          </a:p>
        </p:txBody>
      </p:sp>
    </p:spTree>
    <p:extLst>
      <p:ext uri="{BB962C8B-B14F-4D97-AF65-F5344CB8AC3E}">
        <p14:creationId xmlns:p14="http://schemas.microsoft.com/office/powerpoint/2010/main" val="15136212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CF22B6-BA72-6B4E-4034-72091B2103A1}"/>
              </a:ext>
            </a:extLst>
          </p:cNvPr>
          <p:cNvSpPr txBox="1"/>
          <p:nvPr/>
        </p:nvSpPr>
        <p:spPr>
          <a:xfrm>
            <a:off x="7705726" y="748784"/>
            <a:ext cx="6096000" cy="584775"/>
          </a:xfrm>
          <a:prstGeom prst="rect">
            <a:avLst/>
          </a:prstGeom>
          <a:noFill/>
        </p:spPr>
        <p:txBody>
          <a:bodyPr wrap="square">
            <a:spAutoFit/>
          </a:bodyPr>
          <a:lstStyle/>
          <a:p>
            <a:r>
              <a:rPr lang="en-US" sz="3200" dirty="0">
                <a:latin typeface="Algerian" panose="04020705040A02060702" pitchFamily="82" charset="0"/>
              </a:rPr>
              <a:t>INTRODUCTION</a:t>
            </a:r>
            <a:endParaRPr lang="en-IN" sz="3200" dirty="0">
              <a:latin typeface="Algerian" panose="04020705040A02060702" pitchFamily="82" charset="0"/>
            </a:endParaRPr>
          </a:p>
        </p:txBody>
      </p:sp>
      <p:sp>
        <p:nvSpPr>
          <p:cNvPr id="5" name="TextBox 4">
            <a:extLst>
              <a:ext uri="{FF2B5EF4-FFF2-40B4-BE49-F238E27FC236}">
                <a16:creationId xmlns:a16="http://schemas.microsoft.com/office/drawing/2014/main" id="{E56E35E9-48DB-25A5-1D80-34F916FEB2AD}"/>
              </a:ext>
            </a:extLst>
          </p:cNvPr>
          <p:cNvSpPr txBox="1"/>
          <p:nvPr/>
        </p:nvSpPr>
        <p:spPr>
          <a:xfrm>
            <a:off x="6505577" y="1571626"/>
            <a:ext cx="5283992" cy="2862322"/>
          </a:xfrm>
          <a:prstGeom prst="rect">
            <a:avLst/>
          </a:prstGeom>
          <a:noFill/>
        </p:spPr>
        <p:txBody>
          <a:bodyPr wrap="square">
            <a:spAutoFit/>
          </a:bodyPr>
          <a:lstStyle/>
          <a:p>
            <a:pPr marL="285750" indent="-285750">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A supermarket billing system is a computerized system used in supermarkets and other retail stores to manage and process customer transactions.</a:t>
            </a:r>
          </a:p>
          <a:p>
            <a:endParaRPr lang="en-US" sz="2000" b="0" i="0" dirty="0">
              <a:solidFill>
                <a:srgbClr val="374151"/>
              </a:solidFill>
              <a:effectLst/>
              <a:latin typeface="Times New Roman" panose="02020603050405020304" pitchFamily="18" charset="0"/>
              <a:cs typeface="Times New Roman" panose="02020603050405020304" pitchFamily="18" charset="0"/>
            </a:endParaRPr>
          </a:p>
          <a:p>
            <a:r>
              <a:rPr lang="en-US" sz="2000" b="0" i="0" dirty="0">
                <a:solidFill>
                  <a:srgbClr val="374151"/>
                </a:solidFill>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This system automates the entire billing process of sale to generating invoices and receipts for customers.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582025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E1E491-C90A-333F-FDA4-61D066FD9A63}"/>
              </a:ext>
            </a:extLst>
          </p:cNvPr>
          <p:cNvSpPr txBox="1"/>
          <p:nvPr/>
        </p:nvSpPr>
        <p:spPr>
          <a:xfrm>
            <a:off x="1104599" y="920621"/>
            <a:ext cx="6096000" cy="6247864"/>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rPr>
              <a:t>It is a single user interface .Totally done using the JFRAMES</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Java Frames is  a library used to create  GUI(Graphical user interface</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b="0" i="0" dirty="0" err="1">
                <a:solidFill>
                  <a:schemeClr val="bg1"/>
                </a:solidFill>
                <a:effectLst/>
                <a:latin typeface="inter-regular"/>
              </a:rPr>
              <a:t>JFrame</a:t>
            </a:r>
            <a:r>
              <a:rPr lang="en-US" sz="2000" b="0" i="0" dirty="0">
                <a:solidFill>
                  <a:schemeClr val="bg1"/>
                </a:solidFill>
                <a:effectLst/>
                <a:latin typeface="inter-regular"/>
              </a:rPr>
              <a:t> works like the main window where components like labels, buttons, </a:t>
            </a:r>
            <a:r>
              <a:rPr lang="en-US" sz="2000" b="0" i="0" dirty="0" err="1">
                <a:solidFill>
                  <a:schemeClr val="bg1"/>
                </a:solidFill>
                <a:effectLst/>
                <a:latin typeface="inter-regular"/>
              </a:rPr>
              <a:t>textfields</a:t>
            </a:r>
            <a:r>
              <a:rPr lang="en-US" sz="2000" b="0" i="0" dirty="0">
                <a:solidFill>
                  <a:schemeClr val="bg1"/>
                </a:solidFill>
                <a:effectLst/>
                <a:latin typeface="inter-regular"/>
              </a:rPr>
              <a:t> are added to create a GUI.</a:t>
            </a:r>
          </a:p>
          <a:p>
            <a:pPr marL="342900" indent="-342900">
              <a:buFont typeface="Wingdings" panose="05000000000000000000" pitchFamily="2" charset="2"/>
              <a:buChar char="Ø"/>
            </a:pPr>
            <a:endParaRPr lang="en-US" sz="2000" dirty="0">
              <a:solidFill>
                <a:schemeClr val="bg1"/>
              </a:solidFill>
              <a:latin typeface="inter-regular"/>
            </a:endParaRPr>
          </a:p>
          <a:p>
            <a:pPr marL="342900" indent="-342900">
              <a:buFont typeface="Wingdings" panose="05000000000000000000" pitchFamily="2" charset="2"/>
              <a:buChar char="Ø"/>
            </a:pPr>
            <a:r>
              <a:rPr lang="en-US" sz="2000" dirty="0">
                <a:solidFill>
                  <a:schemeClr val="bg1"/>
                </a:solidFill>
                <a:latin typeface="inter-regular"/>
              </a:rPr>
              <a:t>Storing the general information of customers and items, prices in the data base and getting those values using get method</a:t>
            </a:r>
            <a:endParaRPr lang="en-IN" sz="2000" dirty="0">
              <a:solidFill>
                <a:schemeClr val="bg1"/>
              </a:solidFill>
            </a:endParaRP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It is basically a graphical user interface used for generating invoices and receipts for customers on their purchases in the super market</a:t>
            </a:r>
          </a:p>
          <a:p>
            <a:pPr marL="342900" indent="-342900">
              <a:buFont typeface="Wingdings" panose="05000000000000000000" pitchFamily="2" charset="2"/>
              <a:buChar char="Ø"/>
            </a:pPr>
            <a:endParaRPr lang="en-US" sz="2000" dirty="0">
              <a:solidFill>
                <a:schemeClr val="bg1"/>
              </a:solidFill>
            </a:endParaRPr>
          </a:p>
          <a:p>
            <a:endParaRPr lang="en-US" sz="2000" dirty="0">
              <a:solidFill>
                <a:schemeClr val="bg1"/>
              </a:solidFill>
            </a:endParaRPr>
          </a:p>
          <a:p>
            <a:pPr marL="342900" indent="-342900">
              <a:buFont typeface="Wingdings" panose="05000000000000000000" pitchFamily="2" charset="2"/>
              <a:buChar char="Ø"/>
            </a:pPr>
            <a:endParaRPr lang="en-US" sz="2000" dirty="0">
              <a:solidFill>
                <a:schemeClr val="bg1"/>
              </a:solidFill>
            </a:endParaRPr>
          </a:p>
        </p:txBody>
      </p:sp>
    </p:spTree>
    <p:extLst>
      <p:ext uri="{BB962C8B-B14F-4D97-AF65-F5344CB8AC3E}">
        <p14:creationId xmlns:p14="http://schemas.microsoft.com/office/powerpoint/2010/main" val="180965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355ED6-3559-1A12-8A40-2FD72821C84A}"/>
              </a:ext>
            </a:extLst>
          </p:cNvPr>
          <p:cNvSpPr txBox="1"/>
          <p:nvPr/>
        </p:nvSpPr>
        <p:spPr>
          <a:xfrm>
            <a:off x="5905500" y="2124833"/>
            <a:ext cx="6096000" cy="2554545"/>
          </a:xfrm>
          <a:prstGeom prst="rect">
            <a:avLst/>
          </a:prstGeom>
          <a:noFill/>
        </p:spPr>
        <p:txBody>
          <a:bodyPr wrap="square">
            <a:spAutoFit/>
          </a:bodyPr>
          <a:lstStyle/>
          <a:p>
            <a:pPr marL="285750" indent="-285750">
              <a:buFont typeface="Wingdings" panose="05000000000000000000" pitchFamily="2" charset="2"/>
              <a:buChar char="Ø"/>
            </a:pPr>
            <a:r>
              <a:rPr lang="en-US" sz="2000" b="0" i="0" dirty="0">
                <a:solidFill>
                  <a:schemeClr val="bg1"/>
                </a:solidFill>
                <a:effectLst/>
                <a:latin typeface="Söhne"/>
              </a:rPr>
              <a:t>The benefits of using a supermarket billing system include increased efficiency, improved accuracy in pricing and inventory management, and the ability to generate detailed sales reports for analysis.</a:t>
            </a:r>
          </a:p>
          <a:p>
            <a:pPr marL="285750" indent="-285750">
              <a:buFont typeface="Wingdings" panose="05000000000000000000" pitchFamily="2" charset="2"/>
              <a:buChar char="Ø"/>
            </a:pPr>
            <a:endParaRPr lang="en-US" sz="2000" dirty="0">
              <a:solidFill>
                <a:schemeClr val="bg1"/>
              </a:solidFill>
              <a:latin typeface="Söhne"/>
            </a:endParaRPr>
          </a:p>
          <a:p>
            <a:pPr marL="285750" indent="-285750">
              <a:buFont typeface="Wingdings" panose="05000000000000000000" pitchFamily="2" charset="2"/>
              <a:buChar char="Ø"/>
            </a:pPr>
            <a:r>
              <a:rPr lang="en-US" sz="2000" b="0" i="0" dirty="0">
                <a:solidFill>
                  <a:schemeClr val="bg1"/>
                </a:solidFill>
                <a:effectLst/>
                <a:latin typeface="Söhne"/>
              </a:rPr>
              <a:t> It also reduces the workload of the cashier and minimizes the risk of errors in billing and inventory management.</a:t>
            </a:r>
            <a:endParaRPr lang="en-IN" sz="2000" dirty="0">
              <a:solidFill>
                <a:schemeClr val="bg1"/>
              </a:solidFill>
            </a:endParaRPr>
          </a:p>
        </p:txBody>
      </p:sp>
      <p:sp>
        <p:nvSpPr>
          <p:cNvPr id="5" name="TextBox 4">
            <a:extLst>
              <a:ext uri="{FF2B5EF4-FFF2-40B4-BE49-F238E27FC236}">
                <a16:creationId xmlns:a16="http://schemas.microsoft.com/office/drawing/2014/main" id="{BE335F70-205A-0A4E-8A68-1257771B4C4B}"/>
              </a:ext>
            </a:extLst>
          </p:cNvPr>
          <p:cNvSpPr txBox="1"/>
          <p:nvPr/>
        </p:nvSpPr>
        <p:spPr>
          <a:xfrm>
            <a:off x="5076825" y="398040"/>
            <a:ext cx="6096000" cy="1200329"/>
          </a:xfrm>
          <a:prstGeom prst="rect">
            <a:avLst/>
          </a:prstGeom>
          <a:noFill/>
        </p:spPr>
        <p:txBody>
          <a:bodyPr wrap="square">
            <a:spAutoFit/>
          </a:bodyPr>
          <a:lstStyle/>
          <a:p>
            <a:r>
              <a:rPr lang="en-IN" sz="3600" dirty="0">
                <a:solidFill>
                  <a:schemeClr val="bg2">
                    <a:lumMod val="10000"/>
                  </a:schemeClr>
                </a:solidFill>
              </a:rPr>
              <a:t>BENEFITS OF USING </a:t>
            </a:r>
          </a:p>
          <a:p>
            <a:r>
              <a:rPr lang="en-IN" sz="3600" dirty="0">
                <a:solidFill>
                  <a:schemeClr val="bg2">
                    <a:lumMod val="10000"/>
                  </a:schemeClr>
                </a:solidFill>
              </a:rPr>
              <a:t>			BILLING SYSTEM</a:t>
            </a:r>
          </a:p>
        </p:txBody>
      </p:sp>
    </p:spTree>
    <p:extLst>
      <p:ext uri="{BB962C8B-B14F-4D97-AF65-F5344CB8AC3E}">
        <p14:creationId xmlns:p14="http://schemas.microsoft.com/office/powerpoint/2010/main" val="87297218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B2A03D-E4A9-978A-6D34-767F3CAA0D88}"/>
              </a:ext>
            </a:extLst>
          </p:cNvPr>
          <p:cNvSpPr txBox="1"/>
          <p:nvPr/>
        </p:nvSpPr>
        <p:spPr>
          <a:xfrm>
            <a:off x="4238625" y="644009"/>
            <a:ext cx="6096000" cy="523220"/>
          </a:xfrm>
          <a:prstGeom prst="rect">
            <a:avLst/>
          </a:prstGeom>
          <a:noFill/>
        </p:spPr>
        <p:txBody>
          <a:bodyPr wrap="square">
            <a:spAutoFit/>
          </a:bodyPr>
          <a:lstStyle/>
          <a:p>
            <a:r>
              <a:rPr lang="en-US" sz="2800" u="sng" dirty="0">
                <a:solidFill>
                  <a:schemeClr val="bg1"/>
                </a:solidFill>
              </a:rPr>
              <a:t>MODULES DESCRIPTION</a:t>
            </a:r>
            <a:endParaRPr lang="en-IN" sz="2800" u="sng" dirty="0">
              <a:solidFill>
                <a:schemeClr val="bg1"/>
              </a:solidFill>
            </a:endParaRPr>
          </a:p>
        </p:txBody>
      </p:sp>
      <p:sp>
        <p:nvSpPr>
          <p:cNvPr id="5" name="TextBox 4">
            <a:extLst>
              <a:ext uri="{FF2B5EF4-FFF2-40B4-BE49-F238E27FC236}">
                <a16:creationId xmlns:a16="http://schemas.microsoft.com/office/drawing/2014/main" id="{5BD6A08E-3993-3C2B-FCF5-0661EFF7DCC9}"/>
              </a:ext>
            </a:extLst>
          </p:cNvPr>
          <p:cNvSpPr txBox="1"/>
          <p:nvPr/>
        </p:nvSpPr>
        <p:spPr>
          <a:xfrm>
            <a:off x="1190625" y="1536680"/>
            <a:ext cx="6096000" cy="2246769"/>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rPr>
              <a:t>LOGIN PAGE</a:t>
            </a:r>
          </a:p>
          <a:p>
            <a:endParaRPr lang="en-US" sz="2000" dirty="0">
              <a:solidFill>
                <a:schemeClr val="bg1"/>
              </a:solidFill>
            </a:endParaRPr>
          </a:p>
          <a:p>
            <a:pPr marL="285750" indent="-285750">
              <a:buFont typeface="Wingdings" panose="05000000000000000000" pitchFamily="2" charset="2"/>
              <a:buChar char="Ø"/>
            </a:pPr>
            <a:r>
              <a:rPr lang="en-US" sz="2000" dirty="0">
                <a:solidFill>
                  <a:schemeClr val="bg1"/>
                </a:solidFill>
              </a:rPr>
              <a:t>REGISTER PAGE</a:t>
            </a:r>
          </a:p>
          <a:p>
            <a:r>
              <a:rPr lang="en-US" sz="2000" dirty="0">
                <a:solidFill>
                  <a:schemeClr val="bg1"/>
                </a:solidFill>
              </a:rPr>
              <a:t> </a:t>
            </a:r>
          </a:p>
          <a:p>
            <a:pPr marL="285750" indent="-285750">
              <a:buFont typeface="Wingdings" panose="05000000000000000000" pitchFamily="2" charset="2"/>
              <a:buChar char="Ø"/>
            </a:pPr>
            <a:r>
              <a:rPr lang="en-US" sz="2000" dirty="0">
                <a:solidFill>
                  <a:schemeClr val="bg1"/>
                </a:solidFill>
              </a:rPr>
              <a:t>HOME PAGE</a:t>
            </a:r>
          </a:p>
          <a:p>
            <a:endParaRPr lang="en-US" sz="2000" dirty="0">
              <a:solidFill>
                <a:schemeClr val="bg1"/>
              </a:solidFill>
            </a:endParaRPr>
          </a:p>
          <a:p>
            <a:pPr marL="285750" indent="-285750">
              <a:buFont typeface="Wingdings" panose="05000000000000000000" pitchFamily="2" charset="2"/>
              <a:buChar char="Ø"/>
            </a:pPr>
            <a:r>
              <a:rPr lang="en-US" sz="2000" dirty="0">
                <a:solidFill>
                  <a:schemeClr val="bg1"/>
                </a:solidFill>
              </a:rPr>
              <a:t>BILLING PAGE</a:t>
            </a:r>
            <a:endParaRPr lang="en-IN" sz="2000" dirty="0">
              <a:solidFill>
                <a:schemeClr val="bg1"/>
              </a:solidFill>
            </a:endParaRPr>
          </a:p>
        </p:txBody>
      </p:sp>
      <p:sp>
        <p:nvSpPr>
          <p:cNvPr id="7" name="TextBox 6">
            <a:extLst>
              <a:ext uri="{FF2B5EF4-FFF2-40B4-BE49-F238E27FC236}">
                <a16:creationId xmlns:a16="http://schemas.microsoft.com/office/drawing/2014/main" id="{80DE64B8-595D-AFE2-87DB-AFD6648C05D2}"/>
              </a:ext>
            </a:extLst>
          </p:cNvPr>
          <p:cNvSpPr txBox="1"/>
          <p:nvPr/>
        </p:nvSpPr>
        <p:spPr>
          <a:xfrm>
            <a:off x="990600" y="4467225"/>
            <a:ext cx="6096000" cy="707886"/>
          </a:xfrm>
          <a:prstGeom prst="rect">
            <a:avLst/>
          </a:prstGeom>
          <a:noFill/>
        </p:spPr>
        <p:txBody>
          <a:bodyPr wrap="square">
            <a:spAutoFit/>
          </a:bodyPr>
          <a:lstStyle/>
          <a:p>
            <a:r>
              <a:rPr lang="en-US" sz="2000" dirty="0">
                <a:solidFill>
                  <a:schemeClr val="bg1"/>
                </a:solidFill>
              </a:rPr>
              <a:t>All above pages consists of entry fields and buttons in order to generate invoice  and receipts  for customers</a:t>
            </a:r>
            <a:endParaRPr lang="en-IN" sz="2000" dirty="0">
              <a:solidFill>
                <a:schemeClr val="bg1"/>
              </a:solidFill>
            </a:endParaRPr>
          </a:p>
        </p:txBody>
      </p:sp>
    </p:spTree>
    <p:extLst>
      <p:ext uri="{BB962C8B-B14F-4D97-AF65-F5344CB8AC3E}">
        <p14:creationId xmlns:p14="http://schemas.microsoft.com/office/powerpoint/2010/main" val="40949448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1250"/>
                                        <p:tgtEl>
                                          <p:spTgt spid="5"/>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Horizontal)">
                                      <p:cBhvr>
                                        <p:cTn id="10" dur="1250"/>
                                        <p:tgtEl>
                                          <p:spTgt spid="7"/>
                                        </p:tgtEl>
                                      </p:cBhvr>
                                    </p:animEffect>
                                  </p:childTnLst>
                                </p:cTn>
                              </p:par>
                              <p:par>
                                <p:cTn id="11" presetID="16" presetClass="entr" presetSubtype="2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Horizontal)">
                                      <p:cBhvr>
                                        <p:cTn id="13"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04381-5430-F3B4-1FBB-EB100ED57F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17804" y="3225370"/>
            <a:ext cx="3673158" cy="3455258"/>
          </a:xfrm>
          <a:prstGeom prst="rect">
            <a:avLst/>
          </a:prstGeom>
        </p:spPr>
      </p:pic>
      <p:sp>
        <p:nvSpPr>
          <p:cNvPr id="5" name="TextBox 4">
            <a:extLst>
              <a:ext uri="{FF2B5EF4-FFF2-40B4-BE49-F238E27FC236}">
                <a16:creationId xmlns:a16="http://schemas.microsoft.com/office/drawing/2014/main" id="{C7181113-79B2-427C-8C38-7F34B262C8DF}"/>
              </a:ext>
            </a:extLst>
          </p:cNvPr>
          <p:cNvSpPr txBox="1"/>
          <p:nvPr/>
        </p:nvSpPr>
        <p:spPr>
          <a:xfrm>
            <a:off x="381000" y="0"/>
            <a:ext cx="6096000" cy="461665"/>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LOGIN PAGE</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F095CB4-BB99-B5B9-2A13-0B21154D97EC}"/>
              </a:ext>
            </a:extLst>
          </p:cNvPr>
          <p:cNvSpPr txBox="1"/>
          <p:nvPr/>
        </p:nvSpPr>
        <p:spPr>
          <a:xfrm>
            <a:off x="807879" y="842149"/>
            <a:ext cx="6096000" cy="2554545"/>
          </a:xfrm>
          <a:prstGeom prst="rect">
            <a:avLst/>
          </a:prstGeom>
          <a:noFill/>
        </p:spPr>
        <p:txBody>
          <a:bodyPr wrap="square">
            <a:spAutoFit/>
          </a:bodyPr>
          <a:lstStyle/>
          <a:p>
            <a:r>
              <a:rPr lang="en-US" sz="2000" dirty="0">
                <a:solidFill>
                  <a:schemeClr val="bg1"/>
                </a:solidFill>
              </a:rPr>
              <a:t>L</a:t>
            </a:r>
            <a:r>
              <a:rPr lang="en-IN" sz="2000" dirty="0" err="1">
                <a:solidFill>
                  <a:schemeClr val="bg1"/>
                </a:solidFill>
              </a:rPr>
              <a:t>ogin</a:t>
            </a:r>
            <a:r>
              <a:rPr lang="en-IN" sz="2000" dirty="0">
                <a:solidFill>
                  <a:schemeClr val="bg1"/>
                </a:solidFill>
              </a:rPr>
              <a:t> page consists of text field that user need to enter mobile no and two buttons Login and register</a:t>
            </a:r>
          </a:p>
          <a:p>
            <a:r>
              <a:rPr lang="en-IN" sz="2000" dirty="0">
                <a:solidFill>
                  <a:schemeClr val="bg1"/>
                </a:solidFill>
              </a:rPr>
              <a:t> </a:t>
            </a:r>
          </a:p>
          <a:p>
            <a:r>
              <a:rPr lang="en-IN" sz="2000" dirty="0">
                <a:solidFill>
                  <a:schemeClr val="bg1"/>
                </a:solidFill>
              </a:rPr>
              <a:t>If you are new to this super market we need to register on click the  Register button</a:t>
            </a:r>
          </a:p>
          <a:p>
            <a:endParaRPr lang="en-IN" sz="2000" dirty="0">
              <a:solidFill>
                <a:schemeClr val="bg1"/>
              </a:solidFill>
            </a:endParaRPr>
          </a:p>
          <a:p>
            <a:r>
              <a:rPr lang="en-IN" sz="2000" dirty="0">
                <a:solidFill>
                  <a:schemeClr val="bg1"/>
                </a:solidFill>
              </a:rPr>
              <a:t>If you are an existing customer you can login by using  your mobile no </a:t>
            </a:r>
          </a:p>
        </p:txBody>
      </p:sp>
    </p:spTree>
    <p:extLst>
      <p:ext uri="{BB962C8B-B14F-4D97-AF65-F5344CB8AC3E}">
        <p14:creationId xmlns:p14="http://schemas.microsoft.com/office/powerpoint/2010/main" val="33323759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19EE85-6AE0-5C86-1F0A-FCCC739EEBFB}"/>
              </a:ext>
            </a:extLst>
          </p:cNvPr>
          <p:cNvSpPr txBox="1"/>
          <p:nvPr/>
        </p:nvSpPr>
        <p:spPr>
          <a:xfrm>
            <a:off x="238125" y="0"/>
            <a:ext cx="6096000"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REGISTER  PAGE</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3062EAC-F030-1C15-FE3F-F434029115A6}"/>
              </a:ext>
            </a:extLst>
          </p:cNvPr>
          <p:cNvSpPr txBox="1"/>
          <p:nvPr/>
        </p:nvSpPr>
        <p:spPr>
          <a:xfrm>
            <a:off x="800100" y="1086921"/>
            <a:ext cx="6096000" cy="1292662"/>
          </a:xfrm>
          <a:prstGeom prst="rect">
            <a:avLst/>
          </a:prstGeom>
          <a:noFill/>
        </p:spPr>
        <p:txBody>
          <a:bodyPr wrap="square">
            <a:spAutoFit/>
          </a:bodyPr>
          <a:lstStyle/>
          <a:p>
            <a:r>
              <a:rPr lang="en-US" sz="2000" dirty="0">
                <a:solidFill>
                  <a:schemeClr val="bg1"/>
                </a:solidFill>
              </a:rPr>
              <a:t>Register page contains two text fields and button that user need to enter mobile no and name and click on register button</a:t>
            </a:r>
          </a:p>
          <a:p>
            <a:endParaRPr lang="en-IN" dirty="0"/>
          </a:p>
        </p:txBody>
      </p:sp>
      <p:pic>
        <p:nvPicPr>
          <p:cNvPr id="9" name="Picture 8">
            <a:extLst>
              <a:ext uri="{FF2B5EF4-FFF2-40B4-BE49-F238E27FC236}">
                <a16:creationId xmlns:a16="http://schemas.microsoft.com/office/drawing/2014/main" id="{808B5DAF-3FDF-BAED-88ED-30FBD17019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48125" y="2057637"/>
            <a:ext cx="4572000" cy="4647726"/>
          </a:xfrm>
          <a:prstGeom prst="rect">
            <a:avLst/>
          </a:prstGeom>
        </p:spPr>
      </p:pic>
    </p:spTree>
    <p:extLst>
      <p:ext uri="{BB962C8B-B14F-4D97-AF65-F5344CB8AC3E}">
        <p14:creationId xmlns:p14="http://schemas.microsoft.com/office/powerpoint/2010/main" val="300575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D53441-7A0D-C877-B90B-CBEBDA7162DE}"/>
              </a:ext>
            </a:extLst>
          </p:cNvPr>
          <p:cNvSpPr txBox="1"/>
          <p:nvPr/>
        </p:nvSpPr>
        <p:spPr>
          <a:xfrm>
            <a:off x="266700" y="0"/>
            <a:ext cx="6096000" cy="461665"/>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HOME PAGE</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53E6F9D-1335-2295-07DA-CB3088C1B664}"/>
              </a:ext>
            </a:extLst>
          </p:cNvPr>
          <p:cNvSpPr txBox="1"/>
          <p:nvPr/>
        </p:nvSpPr>
        <p:spPr>
          <a:xfrm>
            <a:off x="790575" y="953571"/>
            <a:ext cx="6096000" cy="707886"/>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Home page consists of list of items that user need to select and one button to add items </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10375AD-A384-40AD-973E-1861860DB5C3}"/>
              </a:ext>
            </a:extLst>
          </p:cNvPr>
          <p:cNvPicPr>
            <a:picLocks noChangeAspect="1"/>
          </p:cNvPicPr>
          <p:nvPr/>
        </p:nvPicPr>
        <p:blipFill>
          <a:blip r:embed="rId3"/>
          <a:stretch>
            <a:fillRect/>
          </a:stretch>
        </p:blipFill>
        <p:spPr>
          <a:xfrm>
            <a:off x="4561923" y="1532965"/>
            <a:ext cx="3068153" cy="5119207"/>
          </a:xfrm>
          <a:prstGeom prst="rect">
            <a:avLst/>
          </a:prstGeom>
        </p:spPr>
      </p:pic>
    </p:spTree>
    <p:extLst>
      <p:ext uri="{BB962C8B-B14F-4D97-AF65-F5344CB8AC3E}">
        <p14:creationId xmlns:p14="http://schemas.microsoft.com/office/powerpoint/2010/main" val="29262448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TotalTime>
  <Words>464</Words>
  <Application>Microsoft Office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Algerian</vt:lpstr>
      <vt:lpstr>Arial</vt:lpstr>
      <vt:lpstr>Brush Script MT</vt:lpstr>
      <vt:lpstr>Calibri</vt:lpstr>
      <vt:lpstr>Calibri Light</vt:lpstr>
      <vt:lpstr>inter-regular</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Kiran</dc:creator>
  <cp:lastModifiedBy>Sai Kiran</cp:lastModifiedBy>
  <cp:revision>6</cp:revision>
  <dcterms:created xsi:type="dcterms:W3CDTF">2023-04-03T09:19:02Z</dcterms:created>
  <dcterms:modified xsi:type="dcterms:W3CDTF">2023-04-29T14:15:30Z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980301</vt:lpwstr>
  </property>
  <property fmtid="{D5CDD505-2E9C-101B-9397-08002B2CF9AE}" pid="3" name="NXPowerLiteSettings">
    <vt:lpwstr>F7000400038000</vt:lpwstr>
  </property>
  <property fmtid="{D5CDD505-2E9C-101B-9397-08002B2CF9AE}" pid="4" name="NXPowerLiteVersion">
    <vt:lpwstr>S9.2.0</vt:lpwstr>
  </property>
</Properties>
</file>